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12192000" cy="6858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 name="Shape 40"/>
        <p:cNvGrpSpPr/>
        <p:nvPr/>
      </p:nvGrpSpPr>
      <p:grpSpPr>
        <a:xfrm>
          <a:off x="0" y="0"/>
          <a:ext cx="0" cy="0"/>
          <a:chOff x="0" y="0"/>
          <a:chExt cx="0" cy="0"/>
        </a:xfrm>
      </p:grpSpPr>
      <p:sp>
        <p:nvSpPr>
          <p:cNvPr id="41" name="Google Shape;41;p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1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1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f9540d14c_0_0:notes"/>
          <p:cNvSpPr/>
          <p:nvPr>
            <p:ph idx="2" type="sldImg"/>
          </p:nvPr>
        </p:nvSpPr>
        <p:spPr>
          <a:xfrm>
            <a:off x="2032400" y="514350"/>
            <a:ext cx="8128500" cy="25716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f9540d14c_0_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f9540d14c_0_5:notes"/>
          <p:cNvSpPr/>
          <p:nvPr>
            <p:ph idx="2" type="sldImg"/>
          </p:nvPr>
        </p:nvSpPr>
        <p:spPr>
          <a:xfrm>
            <a:off x="2032400" y="514350"/>
            <a:ext cx="8128500" cy="25716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f9540d14c_0_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1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1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p1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1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p1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1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p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1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1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2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2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2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2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p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p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obj">
  <p:cSld name="OBJECT">
    <p:spTree>
      <p:nvGrpSpPr>
        <p:cNvPr id="12" name="Shape 12"/>
        <p:cNvGrpSpPr/>
        <p:nvPr/>
      </p:nvGrpSpPr>
      <p:grpSpPr>
        <a:xfrm>
          <a:off x="0" y="0"/>
          <a:ext cx="0" cy="0"/>
          <a:chOff x="0" y="0"/>
          <a:chExt cx="0" cy="0"/>
        </a:xfrm>
      </p:grpSpPr>
      <p:sp>
        <p:nvSpPr>
          <p:cNvPr id="13" name="Google Shape;13;p2"/>
          <p:cNvSpPr txBox="1"/>
          <p:nvPr>
            <p:ph type="ctrTitle"/>
          </p:nvPr>
        </p:nvSpPr>
        <p:spPr>
          <a:xfrm>
            <a:off x="1332738" y="4900274"/>
            <a:ext cx="9526523" cy="1598295"/>
          </a:xfrm>
          <a:prstGeom prst="rect">
            <a:avLst/>
          </a:prstGeom>
          <a:noFill/>
          <a:ln>
            <a:noFill/>
          </a:ln>
        </p:spPr>
        <p:txBody>
          <a:bodyPr anchorCtr="0" anchor="t" bIns="0" lIns="0" spcFirstLastPara="1" rIns="0" wrap="square" tIns="0"/>
          <a:lstStyle>
            <a:lvl1pPr lvl="0" algn="l">
              <a:spcBef>
                <a:spcPts val="0"/>
              </a:spcBef>
              <a:spcAft>
                <a:spcPts val="0"/>
              </a:spcAft>
              <a:buSzPts val="1400"/>
              <a:buNone/>
              <a:defRPr b="0" i="0" sz="60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subTitle"/>
          </p:nvPr>
        </p:nvSpPr>
        <p:spPr>
          <a:xfrm>
            <a:off x="1332738" y="4900274"/>
            <a:ext cx="9526523" cy="1598295"/>
          </a:xfrm>
          <a:prstGeom prst="rect">
            <a:avLst/>
          </a:prstGeom>
          <a:noFill/>
          <a:ln>
            <a:noFill/>
          </a:ln>
        </p:spPr>
        <p:txBody>
          <a:bodyPr anchorCtr="0" anchor="t" bIns="0" lIns="0" spcFirstLastPara="1" rIns="0" wrap="square" tIns="0"/>
          <a:lstStyle>
            <a:lvl1pPr lvl="0" algn="l">
              <a:spcBef>
                <a:spcPts val="0"/>
              </a:spcBef>
              <a:spcAft>
                <a:spcPts val="0"/>
              </a:spcAft>
              <a:buSzPts val="1400"/>
              <a:buNone/>
              <a:defRPr b="0" i="0" sz="6000">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145280" y="6377940"/>
            <a:ext cx="3901440" cy="342900"/>
          </a:xfrm>
          <a:prstGeom prst="rect">
            <a:avLst/>
          </a:prstGeom>
          <a:noFill/>
          <a:ln>
            <a:noFill/>
          </a:ln>
        </p:spPr>
        <p:txBody>
          <a:bodyPr anchorCtr="0" anchor="t" bIns="0" lIns="0" spcFirstLastPara="1" rIns="0" wrap="square" tIns="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0" type="dt"/>
          </p:nvPr>
        </p:nvSpPr>
        <p:spPr>
          <a:xfrm>
            <a:off x="609600" y="6377940"/>
            <a:ext cx="2804160" cy="342900"/>
          </a:xfrm>
          <a:prstGeom prst="rect">
            <a:avLst/>
          </a:prstGeom>
          <a:noFill/>
          <a:ln>
            <a:noFill/>
          </a:ln>
        </p:spPr>
        <p:txBody>
          <a:bodyPr anchorCtr="0" anchor="t" bIns="0" lIns="0" spcFirstLastPara="1" rIns="0" wrap="square" tIns="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2" type="sldNum"/>
          </p:nvPr>
        </p:nvSpPr>
        <p:spPr>
          <a:xfrm>
            <a:off x="8778240" y="6377940"/>
            <a:ext cx="2804160" cy="342900"/>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8" name="Shape 18"/>
        <p:cNvGrpSpPr/>
        <p:nvPr/>
      </p:nvGrpSpPr>
      <p:grpSpPr>
        <a:xfrm>
          <a:off x="0" y="0"/>
          <a:ext cx="0" cy="0"/>
          <a:chOff x="0" y="0"/>
          <a:chExt cx="0" cy="0"/>
        </a:xfrm>
      </p:grpSpPr>
      <p:sp>
        <p:nvSpPr>
          <p:cNvPr id="19" name="Google Shape;19;p3"/>
          <p:cNvSpPr txBox="1"/>
          <p:nvPr>
            <p:ph type="title"/>
          </p:nvPr>
        </p:nvSpPr>
        <p:spPr>
          <a:xfrm>
            <a:off x="443992" y="250952"/>
            <a:ext cx="11304015" cy="452120"/>
          </a:xfrm>
          <a:prstGeom prst="rect">
            <a:avLst/>
          </a:prstGeom>
          <a:noFill/>
          <a:ln>
            <a:noFill/>
          </a:ln>
        </p:spPr>
        <p:txBody>
          <a:bodyPr anchorCtr="0" anchor="t" bIns="0" lIns="0" spcFirstLastPara="1" rIns="0" wrap="square" tIns="0"/>
          <a:lstStyle>
            <a:lvl1pPr lvl="0" algn="l">
              <a:spcBef>
                <a:spcPts val="0"/>
              </a:spcBef>
              <a:spcAft>
                <a:spcPts val="0"/>
              </a:spcAft>
              <a:buSzPts val="1400"/>
              <a:buNone/>
              <a:defRPr b="0" i="0" sz="28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1" type="ftr"/>
          </p:nvPr>
        </p:nvSpPr>
        <p:spPr>
          <a:xfrm>
            <a:off x="4145280" y="6377940"/>
            <a:ext cx="3901440" cy="342900"/>
          </a:xfrm>
          <a:prstGeom prst="rect">
            <a:avLst/>
          </a:prstGeom>
          <a:noFill/>
          <a:ln>
            <a:noFill/>
          </a:ln>
        </p:spPr>
        <p:txBody>
          <a:bodyPr anchorCtr="0" anchor="t" bIns="0" lIns="0" spcFirstLastPara="1" rIns="0" wrap="square" tIns="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0" type="dt"/>
          </p:nvPr>
        </p:nvSpPr>
        <p:spPr>
          <a:xfrm>
            <a:off x="609600" y="6377940"/>
            <a:ext cx="2804160" cy="342900"/>
          </a:xfrm>
          <a:prstGeom prst="rect">
            <a:avLst/>
          </a:prstGeom>
          <a:noFill/>
          <a:ln>
            <a:noFill/>
          </a:ln>
        </p:spPr>
        <p:txBody>
          <a:bodyPr anchorCtr="0" anchor="t" bIns="0" lIns="0" spcFirstLastPara="1" rIns="0" wrap="square" tIns="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778240" y="6377940"/>
            <a:ext cx="2804160" cy="342900"/>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bg>
      <p:bgPr>
        <a:solidFill>
          <a:schemeClr val="lt1"/>
        </a:solidFill>
      </p:bgPr>
    </p:bg>
    <p:spTree>
      <p:nvGrpSpPr>
        <p:cNvPr id="23" name="Shape 23"/>
        <p:cNvGrpSpPr/>
        <p:nvPr/>
      </p:nvGrpSpPr>
      <p:grpSpPr>
        <a:xfrm>
          <a:off x="0" y="0"/>
          <a:ext cx="0" cy="0"/>
          <a:chOff x="0" y="0"/>
          <a:chExt cx="0" cy="0"/>
        </a:xfrm>
      </p:grpSpPr>
      <p:sp>
        <p:nvSpPr>
          <p:cNvPr id="24" name="Google Shape;24;p4"/>
          <p:cNvSpPr txBox="1"/>
          <p:nvPr>
            <p:ph idx="11" type="ftr"/>
          </p:nvPr>
        </p:nvSpPr>
        <p:spPr>
          <a:xfrm>
            <a:off x="4145280" y="6377940"/>
            <a:ext cx="3901440" cy="342900"/>
          </a:xfrm>
          <a:prstGeom prst="rect">
            <a:avLst/>
          </a:prstGeom>
          <a:noFill/>
          <a:ln>
            <a:noFill/>
          </a:ln>
        </p:spPr>
        <p:txBody>
          <a:bodyPr anchorCtr="0" anchor="t" bIns="0" lIns="0" spcFirstLastPara="1" rIns="0" wrap="square" tIns="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0" type="dt"/>
          </p:nvPr>
        </p:nvSpPr>
        <p:spPr>
          <a:xfrm>
            <a:off x="609600" y="6377940"/>
            <a:ext cx="2804160" cy="342900"/>
          </a:xfrm>
          <a:prstGeom prst="rect">
            <a:avLst/>
          </a:prstGeom>
          <a:noFill/>
          <a:ln>
            <a:noFill/>
          </a:ln>
        </p:spPr>
        <p:txBody>
          <a:bodyPr anchorCtr="0" anchor="t" bIns="0" lIns="0" spcFirstLastPara="1" rIns="0" wrap="square" tIns="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8778240" y="6377940"/>
            <a:ext cx="2804160" cy="342900"/>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27" name="Shape 27"/>
        <p:cNvGrpSpPr/>
        <p:nvPr/>
      </p:nvGrpSpPr>
      <p:grpSpPr>
        <a:xfrm>
          <a:off x="0" y="0"/>
          <a:ext cx="0" cy="0"/>
          <a:chOff x="0" y="0"/>
          <a:chExt cx="0" cy="0"/>
        </a:xfrm>
      </p:grpSpPr>
      <p:sp>
        <p:nvSpPr>
          <p:cNvPr id="28" name="Google Shape;28;p5"/>
          <p:cNvSpPr txBox="1"/>
          <p:nvPr>
            <p:ph type="title"/>
          </p:nvPr>
        </p:nvSpPr>
        <p:spPr>
          <a:xfrm>
            <a:off x="443992" y="250952"/>
            <a:ext cx="11304015" cy="452120"/>
          </a:xfrm>
          <a:prstGeom prst="rect">
            <a:avLst/>
          </a:prstGeom>
          <a:noFill/>
          <a:ln>
            <a:noFill/>
          </a:ln>
        </p:spPr>
        <p:txBody>
          <a:bodyPr anchorCtr="0" anchor="t" bIns="0" lIns="0" spcFirstLastPara="1" rIns="0" wrap="square" tIns="0"/>
          <a:lstStyle>
            <a:lvl1pPr lvl="0" algn="l">
              <a:spcBef>
                <a:spcPts val="0"/>
              </a:spcBef>
              <a:spcAft>
                <a:spcPts val="0"/>
              </a:spcAft>
              <a:buSzPts val="1400"/>
              <a:buNone/>
              <a:defRPr b="0" i="0" sz="28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609600" y="1577340"/>
            <a:ext cx="10972800" cy="452628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5"/>
          <p:cNvSpPr txBox="1"/>
          <p:nvPr>
            <p:ph idx="11" type="ftr"/>
          </p:nvPr>
        </p:nvSpPr>
        <p:spPr>
          <a:xfrm>
            <a:off x="4145280" y="6377940"/>
            <a:ext cx="3901440" cy="342900"/>
          </a:xfrm>
          <a:prstGeom prst="rect">
            <a:avLst/>
          </a:prstGeom>
          <a:noFill/>
          <a:ln>
            <a:noFill/>
          </a:ln>
        </p:spPr>
        <p:txBody>
          <a:bodyPr anchorCtr="0" anchor="t" bIns="0" lIns="0" spcFirstLastPara="1" rIns="0" wrap="square" tIns="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0" type="dt"/>
          </p:nvPr>
        </p:nvSpPr>
        <p:spPr>
          <a:xfrm>
            <a:off x="609600" y="6377940"/>
            <a:ext cx="2804160" cy="342900"/>
          </a:xfrm>
          <a:prstGeom prst="rect">
            <a:avLst/>
          </a:prstGeom>
          <a:noFill/>
          <a:ln>
            <a:noFill/>
          </a:ln>
        </p:spPr>
        <p:txBody>
          <a:bodyPr anchorCtr="0" anchor="t" bIns="0" lIns="0" spcFirstLastPara="1" rIns="0" wrap="square" tIns="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778240" y="6377940"/>
            <a:ext cx="2804160" cy="342900"/>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33" name="Shape 33"/>
        <p:cNvGrpSpPr/>
        <p:nvPr/>
      </p:nvGrpSpPr>
      <p:grpSpPr>
        <a:xfrm>
          <a:off x="0" y="0"/>
          <a:ext cx="0" cy="0"/>
          <a:chOff x="0" y="0"/>
          <a:chExt cx="0" cy="0"/>
        </a:xfrm>
      </p:grpSpPr>
      <p:sp>
        <p:nvSpPr>
          <p:cNvPr id="34" name="Google Shape;34;p6"/>
          <p:cNvSpPr txBox="1"/>
          <p:nvPr>
            <p:ph type="title"/>
          </p:nvPr>
        </p:nvSpPr>
        <p:spPr>
          <a:xfrm>
            <a:off x="443992" y="250952"/>
            <a:ext cx="11304015" cy="452120"/>
          </a:xfrm>
          <a:prstGeom prst="rect">
            <a:avLst/>
          </a:prstGeom>
          <a:noFill/>
          <a:ln>
            <a:noFill/>
          </a:ln>
        </p:spPr>
        <p:txBody>
          <a:bodyPr anchorCtr="0" anchor="t" bIns="0" lIns="0" spcFirstLastPara="1" rIns="0" wrap="square" tIns="0"/>
          <a:lstStyle>
            <a:lvl1pPr lvl="0" algn="l">
              <a:spcBef>
                <a:spcPts val="0"/>
              </a:spcBef>
              <a:spcAft>
                <a:spcPts val="0"/>
              </a:spcAft>
              <a:buSzPts val="1400"/>
              <a:buNone/>
              <a:defRPr b="0" i="0" sz="28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609600" y="1577340"/>
            <a:ext cx="5303520" cy="452628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6"/>
          <p:cNvSpPr txBox="1"/>
          <p:nvPr>
            <p:ph idx="2" type="body"/>
          </p:nvPr>
        </p:nvSpPr>
        <p:spPr>
          <a:xfrm>
            <a:off x="6278880" y="1577340"/>
            <a:ext cx="5303520" cy="452628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6"/>
          <p:cNvSpPr txBox="1"/>
          <p:nvPr>
            <p:ph idx="11" type="ftr"/>
          </p:nvPr>
        </p:nvSpPr>
        <p:spPr>
          <a:xfrm>
            <a:off x="4145280" y="6377940"/>
            <a:ext cx="3901440" cy="342900"/>
          </a:xfrm>
          <a:prstGeom prst="rect">
            <a:avLst/>
          </a:prstGeom>
          <a:noFill/>
          <a:ln>
            <a:noFill/>
          </a:ln>
        </p:spPr>
        <p:txBody>
          <a:bodyPr anchorCtr="0" anchor="t" bIns="0" lIns="0" spcFirstLastPara="1" rIns="0" wrap="square" tIns="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0" type="dt"/>
          </p:nvPr>
        </p:nvSpPr>
        <p:spPr>
          <a:xfrm>
            <a:off x="609600" y="6377940"/>
            <a:ext cx="2804160" cy="342900"/>
          </a:xfrm>
          <a:prstGeom prst="rect">
            <a:avLst/>
          </a:prstGeom>
          <a:noFill/>
          <a:ln>
            <a:noFill/>
          </a:ln>
        </p:spPr>
        <p:txBody>
          <a:bodyPr anchorCtr="0" anchor="t" bIns="0" lIns="0" spcFirstLastPara="1" rIns="0" wrap="square" tIns="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8778240" y="6377940"/>
            <a:ext cx="2804160" cy="342900"/>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0"/>
            <a:ext cx="12192000" cy="6858000"/>
          </a:xfrm>
          <a:custGeom>
            <a:rect b="b" l="l" r="r" t="t"/>
            <a:pathLst>
              <a:path extrusionOk="0" h="6858000" w="12192000">
                <a:moveTo>
                  <a:pt x="0" y="6858000"/>
                </a:moveTo>
                <a:lnTo>
                  <a:pt x="12192000" y="6858000"/>
                </a:lnTo>
                <a:lnTo>
                  <a:pt x="12192000" y="0"/>
                </a:lnTo>
                <a:lnTo>
                  <a:pt x="0" y="0"/>
                </a:lnTo>
                <a:lnTo>
                  <a:pt x="0" y="68580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 name="Google Shape;7;p1"/>
          <p:cNvSpPr txBox="1"/>
          <p:nvPr>
            <p:ph type="title"/>
          </p:nvPr>
        </p:nvSpPr>
        <p:spPr>
          <a:xfrm>
            <a:off x="443992" y="250952"/>
            <a:ext cx="11304015" cy="45212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0" i="0" sz="2800" u="none" cap="none" strike="noStrike">
                <a:solidFill>
                  <a:schemeClr val="l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609600" y="1577340"/>
            <a:ext cx="10972800" cy="4526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1"/>
          <p:cNvSpPr txBox="1"/>
          <p:nvPr>
            <p:ph idx="11" type="ftr"/>
          </p:nvPr>
        </p:nvSpPr>
        <p:spPr>
          <a:xfrm>
            <a:off x="4145280" y="6377940"/>
            <a:ext cx="3901440" cy="342900"/>
          </a:xfrm>
          <a:prstGeom prst="rect">
            <a:avLst/>
          </a:prstGeom>
          <a:noFill/>
          <a:ln>
            <a:noFill/>
          </a:ln>
        </p:spPr>
        <p:txBody>
          <a:bodyPr anchorCtr="0" anchor="t" bIns="0" lIns="0" spcFirstLastPara="1" rIns="0" wrap="square" tIns="0"/>
          <a:lstStyle>
            <a:lvl1pPr lvl="0" marR="0" rtl="0" algn="ctr">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0" type="dt"/>
          </p:nvPr>
        </p:nvSpPr>
        <p:spPr>
          <a:xfrm>
            <a:off x="609600" y="6377940"/>
            <a:ext cx="2804160" cy="3429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1"/>
          <p:cNvSpPr txBox="1"/>
          <p:nvPr>
            <p:ph idx="12" type="sldNum"/>
          </p:nvPr>
        </p:nvSpPr>
        <p:spPr>
          <a:xfrm>
            <a:off x="8778240" y="6377940"/>
            <a:ext cx="2804160" cy="3429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sz="1800">
                <a:solidFill>
                  <a:srgbClr val="888888"/>
                </a:solidFill>
                <a:latin typeface="Calibri"/>
                <a:ea typeface="Calibri"/>
                <a:cs typeface="Calibri"/>
                <a:sym typeface="Calibri"/>
              </a:defRPr>
            </a:lvl1pPr>
            <a:lvl2pPr indent="0" lvl="1" marL="0" marR="0" rtl="0" algn="r">
              <a:spcBef>
                <a:spcPts val="0"/>
              </a:spcBef>
              <a:buNone/>
              <a:defRPr sz="1800">
                <a:solidFill>
                  <a:srgbClr val="888888"/>
                </a:solidFill>
                <a:latin typeface="Calibri"/>
                <a:ea typeface="Calibri"/>
                <a:cs typeface="Calibri"/>
                <a:sym typeface="Calibri"/>
              </a:defRPr>
            </a:lvl2pPr>
            <a:lvl3pPr indent="0" lvl="2" marL="0" marR="0" rtl="0" algn="r">
              <a:spcBef>
                <a:spcPts val="0"/>
              </a:spcBef>
              <a:buNone/>
              <a:defRPr sz="1800">
                <a:solidFill>
                  <a:srgbClr val="888888"/>
                </a:solidFill>
                <a:latin typeface="Calibri"/>
                <a:ea typeface="Calibri"/>
                <a:cs typeface="Calibri"/>
                <a:sym typeface="Calibri"/>
              </a:defRPr>
            </a:lvl3pPr>
            <a:lvl4pPr indent="0" lvl="3" marL="0" marR="0" rtl="0" algn="r">
              <a:spcBef>
                <a:spcPts val="0"/>
              </a:spcBef>
              <a:buNone/>
              <a:defRPr sz="1800">
                <a:solidFill>
                  <a:srgbClr val="888888"/>
                </a:solidFill>
                <a:latin typeface="Calibri"/>
                <a:ea typeface="Calibri"/>
                <a:cs typeface="Calibri"/>
                <a:sym typeface="Calibri"/>
              </a:defRPr>
            </a:lvl4pPr>
            <a:lvl5pPr indent="0" lvl="4" marL="0" marR="0" rtl="0" algn="r">
              <a:spcBef>
                <a:spcPts val="0"/>
              </a:spcBef>
              <a:buNone/>
              <a:defRPr sz="1800">
                <a:solidFill>
                  <a:srgbClr val="888888"/>
                </a:solidFill>
                <a:latin typeface="Calibri"/>
                <a:ea typeface="Calibri"/>
                <a:cs typeface="Calibri"/>
                <a:sym typeface="Calibri"/>
              </a:defRPr>
            </a:lvl5pPr>
            <a:lvl6pPr indent="0" lvl="5" marL="0" marR="0" rtl="0" algn="r">
              <a:spcBef>
                <a:spcPts val="0"/>
              </a:spcBef>
              <a:buNone/>
              <a:defRPr sz="1800">
                <a:solidFill>
                  <a:srgbClr val="888888"/>
                </a:solidFill>
                <a:latin typeface="Calibri"/>
                <a:ea typeface="Calibri"/>
                <a:cs typeface="Calibri"/>
                <a:sym typeface="Calibri"/>
              </a:defRPr>
            </a:lvl6pPr>
            <a:lvl7pPr indent="0" lvl="6" marL="0" marR="0" rtl="0" algn="r">
              <a:spcBef>
                <a:spcPts val="0"/>
              </a:spcBef>
              <a:buNone/>
              <a:defRPr sz="1800">
                <a:solidFill>
                  <a:srgbClr val="888888"/>
                </a:solidFill>
                <a:latin typeface="Calibri"/>
                <a:ea typeface="Calibri"/>
                <a:cs typeface="Calibri"/>
                <a:sym typeface="Calibri"/>
              </a:defRPr>
            </a:lvl7pPr>
            <a:lvl8pPr indent="0" lvl="7" marL="0" marR="0" rtl="0" algn="r">
              <a:spcBef>
                <a:spcPts val="0"/>
              </a:spcBef>
              <a:buNone/>
              <a:defRPr sz="1800">
                <a:solidFill>
                  <a:srgbClr val="888888"/>
                </a:solidFill>
                <a:latin typeface="Calibri"/>
                <a:ea typeface="Calibri"/>
                <a:cs typeface="Calibri"/>
                <a:sym typeface="Calibri"/>
              </a:defRPr>
            </a:lvl8pPr>
            <a:lvl9pPr indent="0" lvl="8" marL="0" marR="0" rt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b="0" u="non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www.dummies.com/education/math/statistics/how-hypothesis-tests-are-used-in-statistics/" TargetMode="External"/><Relationship Id="rId4" Type="http://schemas.openxmlformats.org/officeDocument/2006/relationships/hyperlink" Target="https://www.dummies.com/education/math/statistics/how-to-determine-a-p-value-when-testing-a-null-hypothesi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sp>
        <p:nvSpPr>
          <p:cNvPr id="44" name="Google Shape;44;p7"/>
          <p:cNvSpPr/>
          <p:nvPr/>
        </p:nvSpPr>
        <p:spPr>
          <a:xfrm>
            <a:off x="0" y="0"/>
            <a:ext cx="12192000" cy="2819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45" name="Google Shape;45;p7"/>
          <p:cNvSpPr txBox="1"/>
          <p:nvPr>
            <p:ph idx="1" type="subTitle"/>
          </p:nvPr>
        </p:nvSpPr>
        <p:spPr>
          <a:xfrm>
            <a:off x="1332738" y="1616150"/>
            <a:ext cx="9526500" cy="3206100"/>
          </a:xfrm>
          <a:prstGeom prst="rect">
            <a:avLst/>
          </a:prstGeom>
          <a:noFill/>
          <a:ln>
            <a:noFill/>
          </a:ln>
        </p:spPr>
        <p:txBody>
          <a:bodyPr anchorCtr="0" anchor="t" bIns="0" lIns="0" spcFirstLastPara="1" rIns="0" wrap="square" tIns="220975">
            <a:noAutofit/>
          </a:bodyPr>
          <a:lstStyle/>
          <a:p>
            <a:pPr indent="0" lvl="0" marL="7620" rtl="0" algn="ctr">
              <a:lnSpc>
                <a:spcPct val="100000"/>
              </a:lnSpc>
              <a:spcBef>
                <a:spcPts val="0"/>
              </a:spcBef>
              <a:spcAft>
                <a:spcPts val="0"/>
              </a:spcAft>
              <a:buNone/>
            </a:pPr>
            <a:r>
              <a:rPr lang="en-US"/>
              <a:t>Data Visualization</a:t>
            </a:r>
            <a:endParaRPr/>
          </a:p>
          <a:p>
            <a:pPr indent="0" lvl="0" marL="7620" rtl="0" algn="ctr">
              <a:lnSpc>
                <a:spcPct val="100000"/>
              </a:lnSpc>
              <a:spcBef>
                <a:spcPts val="1739"/>
              </a:spcBef>
              <a:spcAft>
                <a:spcPts val="0"/>
              </a:spcAft>
              <a:buNone/>
            </a:pPr>
            <a:r>
              <a:rPr lang="en-US"/>
              <a:t>With Python &amp; Tableau</a:t>
            </a:r>
            <a:endParaRPr/>
          </a:p>
          <a:p>
            <a:pPr indent="0" lvl="0" marL="7620" marR="1905" rtl="0" algn="ctr">
              <a:lnSpc>
                <a:spcPct val="100000"/>
              </a:lnSpc>
              <a:spcBef>
                <a:spcPts val="660"/>
              </a:spcBef>
              <a:spcAft>
                <a:spcPts val="0"/>
              </a:spcAft>
              <a:buNone/>
            </a:pPr>
            <a:r>
              <a:rPr b="1" lang="en-US" sz="2400">
                <a:latin typeface="Trebuchet MS"/>
                <a:ea typeface="Trebuchet MS"/>
                <a:cs typeface="Trebuchet MS"/>
                <a:sym typeface="Trebuchet MS"/>
              </a:rPr>
              <a:t>Isaack Mwenda</a:t>
            </a:r>
            <a:endParaRPr/>
          </a:p>
          <a:p>
            <a:pPr indent="0" lvl="0" marL="7620" marR="1905" rtl="0" algn="ctr">
              <a:lnSpc>
                <a:spcPct val="100000"/>
              </a:lnSpc>
              <a:spcBef>
                <a:spcPts val="660"/>
              </a:spcBef>
              <a:spcAft>
                <a:spcPts val="0"/>
              </a:spcAft>
              <a:buNone/>
            </a:pPr>
            <a:r>
              <a:rPr b="1" lang="en-US" sz="2400"/>
              <a:t>Zalego Institute of Technology</a:t>
            </a:r>
            <a:endParaRPr sz="2400">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00" name="Shape 100"/>
        <p:cNvGrpSpPr/>
        <p:nvPr/>
      </p:nvGrpSpPr>
      <p:grpSpPr>
        <a:xfrm>
          <a:off x="0" y="0"/>
          <a:ext cx="0" cy="0"/>
          <a:chOff x="0" y="0"/>
          <a:chExt cx="0" cy="0"/>
        </a:xfrm>
      </p:grpSpPr>
      <p:sp>
        <p:nvSpPr>
          <p:cNvPr id="101" name="Google Shape;101;p16"/>
          <p:cNvSpPr/>
          <p:nvPr/>
        </p:nvSpPr>
        <p:spPr>
          <a:xfrm>
            <a:off x="0" y="0"/>
            <a:ext cx="12175236" cy="685799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 name="Google Shape;102;p16"/>
          <p:cNvSpPr txBox="1"/>
          <p:nvPr>
            <p:ph type="title"/>
          </p:nvPr>
        </p:nvSpPr>
        <p:spPr>
          <a:xfrm>
            <a:off x="1720976" y="1665554"/>
            <a:ext cx="8749665" cy="1763395"/>
          </a:xfrm>
          <a:prstGeom prst="rect">
            <a:avLst/>
          </a:prstGeom>
          <a:noFill/>
          <a:ln>
            <a:noFill/>
          </a:ln>
        </p:spPr>
        <p:txBody>
          <a:bodyPr anchorCtr="0" anchor="t" bIns="0" lIns="0" spcFirstLastPara="1" rIns="0" wrap="square" tIns="116200">
            <a:noAutofit/>
          </a:bodyPr>
          <a:lstStyle/>
          <a:p>
            <a:pPr indent="-2028825" lvl="0" marL="2041525" marR="5080" rtl="0" algn="l">
              <a:lnSpc>
                <a:spcPct val="108000"/>
              </a:lnSpc>
              <a:spcBef>
                <a:spcPts val="0"/>
              </a:spcBef>
              <a:spcAft>
                <a:spcPts val="0"/>
              </a:spcAft>
              <a:buNone/>
            </a:pPr>
            <a:r>
              <a:rPr lang="en-US" sz="6000"/>
              <a:t>Working with data has never  been this easy..</a:t>
            </a:r>
            <a:endParaRPr sz="6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06" name="Shape 106"/>
        <p:cNvGrpSpPr/>
        <p:nvPr/>
      </p:nvGrpSpPr>
      <p:grpSpPr>
        <a:xfrm>
          <a:off x="0" y="0"/>
          <a:ext cx="0" cy="0"/>
          <a:chOff x="0" y="0"/>
          <a:chExt cx="0" cy="0"/>
        </a:xfrm>
      </p:grpSpPr>
      <p:sp>
        <p:nvSpPr>
          <p:cNvPr id="107" name="Google Shape;107;p17"/>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 name="Google Shape;108;p17"/>
          <p:cNvSpPr/>
          <p:nvPr/>
        </p:nvSpPr>
        <p:spPr>
          <a:xfrm>
            <a:off x="0" y="4753355"/>
            <a:ext cx="4610100" cy="1324610"/>
          </a:xfrm>
          <a:custGeom>
            <a:rect b="b" l="l" r="r" t="t"/>
            <a:pathLst>
              <a:path extrusionOk="0" h="1324610" w="4610100">
                <a:moveTo>
                  <a:pt x="0" y="1324356"/>
                </a:moveTo>
                <a:lnTo>
                  <a:pt x="4610100" y="1324356"/>
                </a:lnTo>
                <a:lnTo>
                  <a:pt x="4610100" y="0"/>
                </a:lnTo>
                <a:lnTo>
                  <a:pt x="0" y="0"/>
                </a:lnTo>
                <a:lnTo>
                  <a:pt x="0" y="1324356"/>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 name="Google Shape;109;p17"/>
          <p:cNvSpPr txBox="1"/>
          <p:nvPr>
            <p:ph type="title"/>
          </p:nvPr>
        </p:nvSpPr>
        <p:spPr>
          <a:xfrm>
            <a:off x="1974850" y="5121909"/>
            <a:ext cx="2451735" cy="452120"/>
          </a:xfrm>
          <a:prstGeom prst="rect">
            <a:avLst/>
          </a:prstGeom>
          <a:noFill/>
          <a:ln>
            <a:noFill/>
          </a:ln>
        </p:spPr>
        <p:txBody>
          <a:bodyPr anchorCtr="0" anchor="t" bIns="0" lIns="0" spcFirstLastPara="1" rIns="0" wrap="square" tIns="12050">
            <a:noAutofit/>
          </a:bodyPr>
          <a:lstStyle/>
          <a:p>
            <a:pPr indent="0" lvl="0" marL="12700" rtl="0" algn="l">
              <a:lnSpc>
                <a:spcPct val="100000"/>
              </a:lnSpc>
              <a:spcBef>
                <a:spcPts val="0"/>
              </a:spcBef>
              <a:spcAft>
                <a:spcPts val="0"/>
              </a:spcAft>
              <a:buNone/>
            </a:pPr>
            <a:r>
              <a:rPr lang="en-US">
                <a:solidFill>
                  <a:srgbClr val="000000"/>
                </a:solidFill>
              </a:rPr>
              <a:t>Reveals	patterns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443992" y="250952"/>
            <a:ext cx="11304000" cy="45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What Does This Visualization represent</a:t>
            </a:r>
            <a:endParaRPr/>
          </a:p>
        </p:txBody>
      </p:sp>
      <p:pic>
        <p:nvPicPr>
          <p:cNvPr id="115" name="Google Shape;115;p18"/>
          <p:cNvPicPr preferRelativeResize="0"/>
          <p:nvPr/>
        </p:nvPicPr>
        <p:blipFill>
          <a:blip r:embed="rId3">
            <a:alphaModFix/>
          </a:blip>
          <a:stretch>
            <a:fillRect/>
          </a:stretch>
        </p:blipFill>
        <p:spPr>
          <a:xfrm>
            <a:off x="152400" y="898387"/>
            <a:ext cx="12039601" cy="506123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443992" y="250952"/>
            <a:ext cx="11304000" cy="45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1" name="Google Shape;121;p19"/>
          <p:cNvPicPr preferRelativeResize="0"/>
          <p:nvPr/>
        </p:nvPicPr>
        <p:blipFill>
          <a:blip r:embed="rId3">
            <a:alphaModFix/>
          </a:blip>
          <a:stretch>
            <a:fillRect/>
          </a:stretch>
        </p:blipFill>
        <p:spPr>
          <a:xfrm>
            <a:off x="152400" y="855450"/>
            <a:ext cx="11713526" cy="548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916939" y="609981"/>
            <a:ext cx="9193530" cy="696595"/>
          </a:xfrm>
          <a:prstGeom prst="rect">
            <a:avLst/>
          </a:prstGeom>
          <a:noFill/>
          <a:ln>
            <a:noFill/>
          </a:ln>
        </p:spPr>
        <p:txBody>
          <a:bodyPr anchorCtr="0" anchor="t" bIns="0" lIns="0" spcFirstLastPara="1" rIns="0" wrap="square" tIns="13325">
            <a:noAutofit/>
          </a:bodyPr>
          <a:lstStyle/>
          <a:p>
            <a:pPr indent="0" lvl="0" marL="12700" rtl="0" algn="l">
              <a:lnSpc>
                <a:spcPct val="100000"/>
              </a:lnSpc>
              <a:spcBef>
                <a:spcPts val="0"/>
              </a:spcBef>
              <a:spcAft>
                <a:spcPts val="0"/>
              </a:spcAft>
              <a:buNone/>
            </a:pPr>
            <a:r>
              <a:rPr lang="en-US" sz="4400"/>
              <a:t>Visuals are more effective than numbers.</a:t>
            </a:r>
            <a:endParaRPr sz="4400"/>
          </a:p>
        </p:txBody>
      </p:sp>
      <p:sp>
        <p:nvSpPr>
          <p:cNvPr id="127" name="Google Shape;127;p20"/>
          <p:cNvSpPr txBox="1"/>
          <p:nvPr/>
        </p:nvSpPr>
        <p:spPr>
          <a:xfrm>
            <a:off x="916939" y="2702432"/>
            <a:ext cx="4431030" cy="2465070"/>
          </a:xfrm>
          <a:prstGeom prst="rect">
            <a:avLst/>
          </a:prstGeom>
          <a:noFill/>
          <a:ln>
            <a:noFill/>
          </a:ln>
        </p:spPr>
        <p:txBody>
          <a:bodyPr anchorCtr="0" anchor="t" bIns="0" lIns="0" spcFirstLastPara="1" rIns="0" wrap="square" tIns="13325">
            <a:noAutofit/>
          </a:bodyPr>
          <a:lstStyle/>
          <a:p>
            <a:pPr indent="0" lvl="0" marL="12700" marR="5080" rtl="0" algn="l">
              <a:lnSpc>
                <a:spcPct val="100000"/>
              </a:lnSpc>
              <a:spcBef>
                <a:spcPts val="0"/>
              </a:spcBef>
              <a:spcAft>
                <a:spcPts val="0"/>
              </a:spcAft>
              <a:buNone/>
            </a:pPr>
            <a:r>
              <a:rPr lang="en-US" sz="3200">
                <a:solidFill>
                  <a:srgbClr val="FFFFFF"/>
                </a:solidFill>
                <a:latin typeface="Trebuchet MS"/>
                <a:ea typeface="Trebuchet MS"/>
                <a:cs typeface="Trebuchet MS"/>
                <a:sym typeface="Trebuchet MS"/>
              </a:rPr>
              <a:t>Our mind comprehends  more data in form of  graphics. It is language of  eyes and enhances  experience of data reading</a:t>
            </a:r>
            <a:endParaRPr sz="3200">
              <a:solidFill>
                <a:schemeClr val="dk1"/>
              </a:solidFill>
              <a:latin typeface="Trebuchet MS"/>
              <a:ea typeface="Trebuchet MS"/>
              <a:cs typeface="Trebuchet MS"/>
              <a:sym typeface="Trebuchet MS"/>
            </a:endParaRPr>
          </a:p>
        </p:txBody>
      </p:sp>
      <p:sp>
        <p:nvSpPr>
          <p:cNvPr id="128" name="Google Shape;128;p20"/>
          <p:cNvSpPr/>
          <p:nvPr/>
        </p:nvSpPr>
        <p:spPr>
          <a:xfrm>
            <a:off x="5839205" y="2266188"/>
            <a:ext cx="6061709" cy="341071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1"/>
          <p:cNvSpPr/>
          <p:nvPr/>
        </p:nvSpPr>
        <p:spPr>
          <a:xfrm>
            <a:off x="2028444" y="481583"/>
            <a:ext cx="7604759" cy="578967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 name="Google Shape;134;p21"/>
          <p:cNvSpPr txBox="1"/>
          <p:nvPr>
            <p:ph type="title"/>
          </p:nvPr>
        </p:nvSpPr>
        <p:spPr>
          <a:xfrm>
            <a:off x="443992" y="250952"/>
            <a:ext cx="11304015" cy="452120"/>
          </a:xfrm>
          <a:prstGeom prst="rect">
            <a:avLst/>
          </a:prstGeom>
          <a:noFill/>
          <a:ln>
            <a:noFill/>
          </a:ln>
        </p:spPr>
        <p:txBody>
          <a:bodyPr anchorCtr="0" anchor="t" bIns="0" lIns="0" spcFirstLastPara="1" rIns="0" wrap="square" tIns="12050">
            <a:noAutofit/>
          </a:bodyPr>
          <a:lstStyle/>
          <a:p>
            <a:pPr indent="0" lvl="0" marL="6995159" rtl="0" algn="l">
              <a:lnSpc>
                <a:spcPct val="100000"/>
              </a:lnSpc>
              <a:spcBef>
                <a:spcPts val="0"/>
              </a:spcBef>
              <a:spcAft>
                <a:spcPts val="0"/>
              </a:spcAft>
              <a:buNone/>
            </a:pPr>
            <a:r>
              <a:rPr lang="en-US"/>
              <a:t>Now, is this diagram justified?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2"/>
          <p:cNvSpPr/>
          <p:nvPr/>
        </p:nvSpPr>
        <p:spPr>
          <a:xfrm>
            <a:off x="2028444" y="481583"/>
            <a:ext cx="7604759" cy="578967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 name="Google Shape;140;p22"/>
          <p:cNvSpPr txBox="1"/>
          <p:nvPr>
            <p:ph type="title"/>
          </p:nvPr>
        </p:nvSpPr>
        <p:spPr>
          <a:xfrm>
            <a:off x="443992" y="250952"/>
            <a:ext cx="11304015" cy="452120"/>
          </a:xfrm>
          <a:prstGeom prst="rect">
            <a:avLst/>
          </a:prstGeom>
          <a:noFill/>
          <a:ln>
            <a:noFill/>
          </a:ln>
        </p:spPr>
        <p:txBody>
          <a:bodyPr anchorCtr="0" anchor="t" bIns="0" lIns="0" spcFirstLastPara="1" rIns="0" wrap="square" tIns="12050">
            <a:noAutofit/>
          </a:bodyPr>
          <a:lstStyle/>
          <a:p>
            <a:pPr indent="0" lvl="0" marL="6995159" rtl="0" algn="l">
              <a:lnSpc>
                <a:spcPct val="100000"/>
              </a:lnSpc>
              <a:spcBef>
                <a:spcPts val="0"/>
              </a:spcBef>
              <a:spcAft>
                <a:spcPts val="0"/>
              </a:spcAft>
              <a:buNone/>
            </a:pPr>
            <a:r>
              <a:rPr lang="en-US"/>
              <a:t>Now, is this diagram justified?</a:t>
            </a:r>
            <a:endParaRPr/>
          </a:p>
        </p:txBody>
      </p:sp>
      <p:sp>
        <p:nvSpPr>
          <p:cNvPr id="141" name="Google Shape;141;p22"/>
          <p:cNvSpPr txBox="1"/>
          <p:nvPr/>
        </p:nvSpPr>
        <p:spPr>
          <a:xfrm>
            <a:off x="1618869" y="2432430"/>
            <a:ext cx="1529080" cy="29972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800">
                <a:solidFill>
                  <a:srgbClr val="FFFFFF"/>
                </a:solidFill>
                <a:latin typeface="Trebuchet MS"/>
                <a:ea typeface="Trebuchet MS"/>
                <a:cs typeface="Trebuchet MS"/>
                <a:sym typeface="Trebuchet MS"/>
              </a:rPr>
              <a:t>Coding, Analysis</a:t>
            </a:r>
            <a:endParaRPr sz="1800">
              <a:solidFill>
                <a:schemeClr val="dk1"/>
              </a:solidFill>
              <a:latin typeface="Trebuchet MS"/>
              <a:ea typeface="Trebuchet MS"/>
              <a:cs typeface="Trebuchet MS"/>
              <a:sym typeface="Trebuchet MS"/>
            </a:endParaRPr>
          </a:p>
        </p:txBody>
      </p:sp>
      <p:sp>
        <p:nvSpPr>
          <p:cNvPr id="142" name="Google Shape;142;p22"/>
          <p:cNvSpPr txBox="1"/>
          <p:nvPr/>
        </p:nvSpPr>
        <p:spPr>
          <a:xfrm>
            <a:off x="8462009" y="2432430"/>
            <a:ext cx="1713864" cy="29972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800">
                <a:solidFill>
                  <a:srgbClr val="FFFFFF"/>
                </a:solidFill>
                <a:latin typeface="Trebuchet MS"/>
                <a:ea typeface="Trebuchet MS"/>
                <a:cs typeface="Trebuchet MS"/>
                <a:sym typeface="Trebuchet MS"/>
              </a:rPr>
              <a:t>Data frames, tools</a:t>
            </a:r>
            <a:endParaRPr sz="1800">
              <a:solidFill>
                <a:schemeClr val="dk1"/>
              </a:solidFill>
              <a:latin typeface="Trebuchet MS"/>
              <a:ea typeface="Trebuchet MS"/>
              <a:cs typeface="Trebuchet MS"/>
              <a:sym typeface="Trebuchet MS"/>
            </a:endParaRPr>
          </a:p>
        </p:txBody>
      </p:sp>
      <p:sp>
        <p:nvSpPr>
          <p:cNvPr id="143" name="Google Shape;143;p22"/>
          <p:cNvSpPr txBox="1"/>
          <p:nvPr/>
        </p:nvSpPr>
        <p:spPr>
          <a:xfrm>
            <a:off x="4635246" y="6025388"/>
            <a:ext cx="2432685" cy="29972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1800">
                <a:solidFill>
                  <a:srgbClr val="FFFFFF"/>
                </a:solidFill>
                <a:latin typeface="Trebuchet MS"/>
                <a:ea typeface="Trebuchet MS"/>
                <a:cs typeface="Trebuchet MS"/>
                <a:sym typeface="Trebuchet MS"/>
              </a:rPr>
              <a:t>Visualisation, infographics</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443992" y="250952"/>
            <a:ext cx="11304015" cy="430887"/>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The Mantra Of Data Visualization</a:t>
            </a:r>
            <a:endParaRPr/>
          </a:p>
        </p:txBody>
      </p:sp>
      <p:sp>
        <p:nvSpPr>
          <p:cNvPr id="149" name="Google Shape;149;p23"/>
          <p:cNvSpPr txBox="1"/>
          <p:nvPr>
            <p:ph idx="1" type="body"/>
          </p:nvPr>
        </p:nvSpPr>
        <p:spPr>
          <a:xfrm>
            <a:off x="609600" y="1577340"/>
            <a:ext cx="10972800" cy="452628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0" name="Google Shape;150;p23"/>
          <p:cNvPicPr preferRelativeResize="0"/>
          <p:nvPr/>
        </p:nvPicPr>
        <p:blipFill rotWithShape="1">
          <a:blip r:embed="rId3">
            <a:alphaModFix/>
          </a:blip>
          <a:srcRect b="0" l="0" r="0" t="0"/>
          <a:stretch/>
        </p:blipFill>
        <p:spPr>
          <a:xfrm>
            <a:off x="609600" y="1219201"/>
            <a:ext cx="10972799" cy="48844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443992" y="250952"/>
            <a:ext cx="11304015" cy="430887"/>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Overview First</a:t>
            </a:r>
            <a:endParaRPr/>
          </a:p>
        </p:txBody>
      </p:sp>
      <p:sp>
        <p:nvSpPr>
          <p:cNvPr id="156" name="Google Shape;156;p24"/>
          <p:cNvSpPr txBox="1"/>
          <p:nvPr>
            <p:ph idx="1" type="body"/>
          </p:nvPr>
        </p:nvSpPr>
        <p:spPr>
          <a:xfrm>
            <a:off x="609600" y="1577340"/>
            <a:ext cx="10972800" cy="452628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57" name="Google Shape;157;p24"/>
          <p:cNvPicPr preferRelativeResize="0"/>
          <p:nvPr/>
        </p:nvPicPr>
        <p:blipFill rotWithShape="1">
          <a:blip r:embed="rId3">
            <a:alphaModFix/>
          </a:blip>
          <a:srcRect b="0" l="0" r="0" t="0"/>
          <a:stretch/>
        </p:blipFill>
        <p:spPr>
          <a:xfrm>
            <a:off x="443992" y="990600"/>
            <a:ext cx="11138408" cy="56388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443992" y="250952"/>
            <a:ext cx="11304015" cy="430887"/>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Overview First Cont..</a:t>
            </a:r>
            <a:endParaRPr/>
          </a:p>
        </p:txBody>
      </p:sp>
      <p:sp>
        <p:nvSpPr>
          <p:cNvPr id="163" name="Google Shape;163;p25"/>
          <p:cNvSpPr txBox="1"/>
          <p:nvPr>
            <p:ph idx="1" type="body"/>
          </p:nvPr>
        </p:nvSpPr>
        <p:spPr>
          <a:xfrm>
            <a:off x="609600" y="1577340"/>
            <a:ext cx="10972800" cy="452628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4" name="Google Shape;164;p25"/>
          <p:cNvPicPr preferRelativeResize="0"/>
          <p:nvPr/>
        </p:nvPicPr>
        <p:blipFill rotWithShape="1">
          <a:blip r:embed="rId3">
            <a:alphaModFix/>
          </a:blip>
          <a:srcRect b="0" l="0" r="0" t="0"/>
          <a:stretch/>
        </p:blipFill>
        <p:spPr>
          <a:xfrm>
            <a:off x="228600" y="1066801"/>
            <a:ext cx="11201400" cy="5562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8"/>
          <p:cNvSpPr txBox="1"/>
          <p:nvPr/>
        </p:nvSpPr>
        <p:spPr>
          <a:xfrm>
            <a:off x="916939" y="609981"/>
            <a:ext cx="3674110" cy="696595"/>
          </a:xfrm>
          <a:prstGeom prst="rect">
            <a:avLst/>
          </a:prstGeom>
          <a:noFill/>
          <a:ln>
            <a:noFill/>
          </a:ln>
        </p:spPr>
        <p:txBody>
          <a:bodyPr anchorCtr="0" anchor="t" bIns="0" lIns="0" spcFirstLastPara="1" rIns="0" wrap="square" tIns="13325">
            <a:noAutofit/>
          </a:bodyPr>
          <a:lstStyle/>
          <a:p>
            <a:pPr indent="0" lvl="0" marL="12700" marR="0" rtl="0" algn="l">
              <a:lnSpc>
                <a:spcPct val="100000"/>
              </a:lnSpc>
              <a:spcBef>
                <a:spcPts val="0"/>
              </a:spcBef>
              <a:spcAft>
                <a:spcPts val="0"/>
              </a:spcAft>
              <a:buNone/>
            </a:pPr>
            <a:r>
              <a:rPr lang="en-US" sz="4400">
                <a:solidFill>
                  <a:srgbClr val="FFFFFF"/>
                </a:solidFill>
                <a:latin typeface="Trebuchet MS"/>
                <a:ea typeface="Trebuchet MS"/>
                <a:cs typeface="Trebuchet MS"/>
                <a:sym typeface="Trebuchet MS"/>
              </a:rPr>
              <a:t>Data overload??</a:t>
            </a:r>
            <a:endParaRPr sz="4400">
              <a:solidFill>
                <a:schemeClr val="dk1"/>
              </a:solidFill>
              <a:latin typeface="Trebuchet MS"/>
              <a:ea typeface="Trebuchet MS"/>
              <a:cs typeface="Trebuchet MS"/>
              <a:sym typeface="Trebuchet MS"/>
            </a:endParaRPr>
          </a:p>
        </p:txBody>
      </p:sp>
      <p:sp>
        <p:nvSpPr>
          <p:cNvPr id="51" name="Google Shape;51;p8"/>
          <p:cNvSpPr txBox="1"/>
          <p:nvPr/>
        </p:nvSpPr>
        <p:spPr>
          <a:xfrm>
            <a:off x="1605533" y="2233421"/>
            <a:ext cx="3444240" cy="1122680"/>
          </a:xfrm>
          <a:prstGeom prst="rect">
            <a:avLst/>
          </a:prstGeom>
          <a:noFill/>
          <a:ln>
            <a:noFill/>
          </a:ln>
        </p:spPr>
        <p:txBody>
          <a:bodyPr anchorCtr="0" anchor="t" bIns="0" lIns="0" spcFirstLastPara="1" rIns="0" wrap="square" tIns="12700">
            <a:noAutofit/>
          </a:bodyPr>
          <a:lstStyle/>
          <a:p>
            <a:pPr indent="0" lvl="0" marL="12700" marR="5080" rtl="0" algn="l">
              <a:lnSpc>
                <a:spcPct val="100000"/>
              </a:lnSpc>
              <a:spcBef>
                <a:spcPts val="0"/>
              </a:spcBef>
              <a:spcAft>
                <a:spcPts val="0"/>
              </a:spcAft>
              <a:buNone/>
            </a:pPr>
            <a:r>
              <a:rPr lang="en-US" sz="3600">
                <a:solidFill>
                  <a:srgbClr val="FFFFFF"/>
                </a:solidFill>
                <a:latin typeface="Trebuchet MS"/>
                <a:ea typeface="Trebuchet MS"/>
                <a:cs typeface="Trebuchet MS"/>
                <a:sym typeface="Trebuchet MS"/>
              </a:rPr>
              <a:t>Are you struggling  to get organised??</a:t>
            </a:r>
            <a:endParaRPr sz="3600">
              <a:solidFill>
                <a:schemeClr val="dk1"/>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443992" y="250952"/>
            <a:ext cx="11304015" cy="430887"/>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Filter</a:t>
            </a:r>
            <a:endParaRPr/>
          </a:p>
        </p:txBody>
      </p:sp>
      <p:sp>
        <p:nvSpPr>
          <p:cNvPr id="170" name="Google Shape;170;p26"/>
          <p:cNvSpPr txBox="1"/>
          <p:nvPr>
            <p:ph idx="1" type="body"/>
          </p:nvPr>
        </p:nvSpPr>
        <p:spPr>
          <a:xfrm>
            <a:off x="609600" y="1577340"/>
            <a:ext cx="10972800" cy="452628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71" name="Google Shape;171;p26"/>
          <p:cNvPicPr preferRelativeResize="0"/>
          <p:nvPr/>
        </p:nvPicPr>
        <p:blipFill rotWithShape="1">
          <a:blip r:embed="rId3">
            <a:alphaModFix/>
          </a:blip>
          <a:srcRect b="0" l="0" r="0" t="0"/>
          <a:stretch/>
        </p:blipFill>
        <p:spPr>
          <a:xfrm>
            <a:off x="609600" y="1466576"/>
            <a:ext cx="11138407" cy="51628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443992" y="250952"/>
            <a:ext cx="11304015" cy="430887"/>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Details On Demand</a:t>
            </a:r>
            <a:endParaRPr/>
          </a:p>
        </p:txBody>
      </p:sp>
      <p:sp>
        <p:nvSpPr>
          <p:cNvPr id="177" name="Google Shape;177;p27"/>
          <p:cNvSpPr txBox="1"/>
          <p:nvPr>
            <p:ph idx="1" type="body"/>
          </p:nvPr>
        </p:nvSpPr>
        <p:spPr>
          <a:xfrm>
            <a:off x="609600" y="1577340"/>
            <a:ext cx="10972800" cy="452628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78" name="Google Shape;178;p27"/>
          <p:cNvPicPr preferRelativeResize="0"/>
          <p:nvPr/>
        </p:nvPicPr>
        <p:blipFill rotWithShape="1">
          <a:blip r:embed="rId3">
            <a:alphaModFix/>
          </a:blip>
          <a:srcRect b="0" l="0" r="0" t="0"/>
          <a:stretch/>
        </p:blipFill>
        <p:spPr>
          <a:xfrm>
            <a:off x="609600" y="1452286"/>
            <a:ext cx="10972800" cy="517711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82" name="Shape 182"/>
        <p:cNvGrpSpPr/>
        <p:nvPr/>
      </p:nvGrpSpPr>
      <p:grpSpPr>
        <a:xfrm>
          <a:off x="0" y="0"/>
          <a:ext cx="0" cy="0"/>
          <a:chOff x="0" y="0"/>
          <a:chExt cx="0" cy="0"/>
        </a:xfrm>
      </p:grpSpPr>
      <p:sp>
        <p:nvSpPr>
          <p:cNvPr id="183" name="Google Shape;183;p28"/>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28"/>
          <p:cNvSpPr/>
          <p:nvPr/>
        </p:nvSpPr>
        <p:spPr>
          <a:xfrm>
            <a:off x="9625583" y="5785103"/>
            <a:ext cx="2181225" cy="707390"/>
          </a:xfrm>
          <a:custGeom>
            <a:rect b="b" l="l" r="r" t="t"/>
            <a:pathLst>
              <a:path extrusionOk="0" h="707389" w="2181225">
                <a:moveTo>
                  <a:pt x="0" y="707136"/>
                </a:moveTo>
                <a:lnTo>
                  <a:pt x="2180844" y="707136"/>
                </a:lnTo>
                <a:lnTo>
                  <a:pt x="2180844" y="0"/>
                </a:lnTo>
                <a:lnTo>
                  <a:pt x="0" y="0"/>
                </a:lnTo>
                <a:lnTo>
                  <a:pt x="0" y="707136"/>
                </a:lnTo>
                <a:close/>
              </a:path>
            </a:pathLst>
          </a:custGeom>
          <a:solidFill>
            <a:srgbClr val="3C3C3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28"/>
          <p:cNvSpPr txBox="1"/>
          <p:nvPr/>
        </p:nvSpPr>
        <p:spPr>
          <a:xfrm>
            <a:off x="9240391" y="5802579"/>
            <a:ext cx="2056132" cy="628377"/>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Prepared by:</a:t>
            </a:r>
            <a:endParaRPr sz="2000">
              <a:solidFill>
                <a:schemeClr val="dk1"/>
              </a:solidFill>
              <a:latin typeface="Trebuchet MS"/>
              <a:ea typeface="Trebuchet MS"/>
              <a:cs typeface="Trebuchet MS"/>
              <a:sym typeface="Trebuchet MS"/>
            </a:endParaRPr>
          </a:p>
          <a:p>
            <a:pPr indent="0" lvl="0" marL="12700" marR="0" rtl="0" algn="l">
              <a:lnSpc>
                <a:spcPct val="100000"/>
              </a:lnSpc>
              <a:spcBef>
                <a:spcPts val="0"/>
              </a:spcBef>
              <a:spcAft>
                <a:spcPts val="0"/>
              </a:spcAft>
              <a:buNone/>
            </a:pPr>
            <a:r>
              <a:rPr b="1" lang="en-US" sz="2000">
                <a:solidFill>
                  <a:srgbClr val="FFFFFF"/>
                </a:solidFill>
                <a:latin typeface="Trebuchet MS"/>
                <a:ea typeface="Trebuchet MS"/>
                <a:cs typeface="Trebuchet MS"/>
                <a:sym typeface="Trebuchet MS"/>
              </a:rPr>
              <a:t>Isaack Mwenda</a:t>
            </a:r>
            <a:endParaRPr sz="2000">
              <a:solidFill>
                <a:schemeClr val="dk1"/>
              </a:solidFill>
              <a:latin typeface="Trebuchet MS"/>
              <a:ea typeface="Trebuchet MS"/>
              <a:cs typeface="Trebuchet MS"/>
              <a:sym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443992" y="250952"/>
            <a:ext cx="11304015" cy="430887"/>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P values</a:t>
            </a:r>
            <a:endParaRPr/>
          </a:p>
        </p:txBody>
      </p:sp>
      <p:sp>
        <p:nvSpPr>
          <p:cNvPr id="191" name="Google Shape;191;p29"/>
          <p:cNvSpPr txBox="1"/>
          <p:nvPr>
            <p:ph idx="1" type="body"/>
          </p:nvPr>
        </p:nvSpPr>
        <p:spPr>
          <a:xfrm>
            <a:off x="609600" y="1577340"/>
            <a:ext cx="10972800" cy="3970318"/>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4000">
                <a:solidFill>
                  <a:schemeClr val="lt1"/>
                </a:solidFill>
              </a:rPr>
              <a:t>When you perform a hypothesis test in statistics, a </a:t>
            </a:r>
            <a:r>
              <a:rPr i="1" lang="en-US" sz="4000">
                <a:solidFill>
                  <a:schemeClr val="lt1"/>
                </a:solidFill>
              </a:rPr>
              <a:t>p</a:t>
            </a:r>
            <a:r>
              <a:rPr lang="en-US" sz="4000">
                <a:solidFill>
                  <a:schemeClr val="lt1"/>
                </a:solidFill>
              </a:rPr>
              <a:t>-value helps you determine the significance of your results. </a:t>
            </a:r>
            <a:r>
              <a:rPr b="1" lang="en-US" sz="4000" u="sng">
                <a:solidFill>
                  <a:schemeClr val="hlink"/>
                </a:solidFill>
                <a:hlinkClick r:id="rId3"/>
              </a:rPr>
              <a:t>Hypothesis tests </a:t>
            </a:r>
            <a:r>
              <a:rPr lang="en-US" sz="4000">
                <a:solidFill>
                  <a:schemeClr val="lt1"/>
                </a:solidFill>
              </a:rPr>
              <a:t>are used to test the validity of a claim that is made about a population. This claim that’s on trial, in essence, is called the </a:t>
            </a:r>
            <a:r>
              <a:rPr b="1" i="1" lang="en-US" sz="4000" u="sng">
                <a:solidFill>
                  <a:schemeClr val="hlink"/>
                </a:solidFill>
                <a:hlinkClick r:id="rId4"/>
              </a:rPr>
              <a:t>null hypothesis</a:t>
            </a:r>
            <a:r>
              <a:rPr i="1" lang="en-US" sz="4000">
                <a:solidFill>
                  <a:schemeClr val="lt1"/>
                </a:solidFill>
              </a:rPr>
              <a:t>.</a:t>
            </a:r>
            <a:endParaRPr sz="4000">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443992" y="250952"/>
            <a:ext cx="11304015" cy="4521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7" name="Google Shape;197;p30"/>
          <p:cNvSpPr txBox="1"/>
          <p:nvPr>
            <p:ph idx="1" type="body"/>
          </p:nvPr>
        </p:nvSpPr>
        <p:spPr>
          <a:xfrm>
            <a:off x="609600" y="1577340"/>
            <a:ext cx="10972800" cy="3724096"/>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2800">
                <a:solidFill>
                  <a:schemeClr val="lt1"/>
                </a:solidFill>
              </a:rPr>
              <a:t>The </a:t>
            </a:r>
            <a:r>
              <a:rPr i="1" lang="en-US" sz="2800">
                <a:solidFill>
                  <a:schemeClr val="lt1"/>
                </a:solidFill>
              </a:rPr>
              <a:t>alternative hypothesis </a:t>
            </a:r>
            <a:r>
              <a:rPr lang="en-US" sz="2800">
                <a:solidFill>
                  <a:schemeClr val="lt1"/>
                </a:solidFill>
              </a:rPr>
              <a:t>is the one you would believe if the null hypothesis is concluded to be untrue. The evidence in the trial is your data and the statistics that go along with it. All hypothesis tests ultimately use a </a:t>
            </a:r>
            <a:r>
              <a:rPr i="1" lang="en-US" sz="2800">
                <a:solidFill>
                  <a:schemeClr val="lt1"/>
                </a:solidFill>
              </a:rPr>
              <a:t>p</a:t>
            </a:r>
            <a:r>
              <a:rPr lang="en-US" sz="2800">
                <a:solidFill>
                  <a:schemeClr val="lt1"/>
                </a:solidFill>
              </a:rPr>
              <a:t>-value to weigh the strength of the evidence (what the data are telling you about the population). The </a:t>
            </a:r>
            <a:r>
              <a:rPr i="1" lang="en-US" sz="2800">
                <a:solidFill>
                  <a:schemeClr val="lt1"/>
                </a:solidFill>
              </a:rPr>
              <a:t>p</a:t>
            </a:r>
            <a:r>
              <a:rPr lang="en-US" sz="2800">
                <a:solidFill>
                  <a:schemeClr val="lt1"/>
                </a:solidFill>
              </a:rPr>
              <a:t>-value is a number between 0 and 1 and interpreted in the following way:</a:t>
            </a:r>
            <a:endParaRPr/>
          </a:p>
          <a:p>
            <a:pPr indent="0" lvl="0" marL="0" rtl="0" algn="l">
              <a:spcBef>
                <a:spcPts val="0"/>
              </a:spcBef>
              <a:spcAft>
                <a:spcPts val="0"/>
              </a:spcAft>
              <a:buNone/>
            </a:pPr>
            <a:r>
              <a:rPr lang="en-US" sz="2800">
                <a:solidFill>
                  <a:schemeClr val="lt1"/>
                </a:solidFill>
              </a:rPr>
              <a:t>A small </a:t>
            </a:r>
            <a:r>
              <a:rPr i="1" lang="en-US" sz="2800">
                <a:solidFill>
                  <a:schemeClr val="lt1"/>
                </a:solidFill>
              </a:rPr>
              <a:t>p</a:t>
            </a:r>
            <a:r>
              <a:rPr lang="en-US" sz="2800">
                <a:solidFill>
                  <a:schemeClr val="lt1"/>
                </a:solidFill>
              </a:rPr>
              <a:t>-value (typically ≤ 0.05) indicates strong evidence against the null hypothesis, so you reject the null hypothesis.</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443992" y="250952"/>
            <a:ext cx="11304015" cy="4521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3" name="Google Shape;203;p31"/>
          <p:cNvSpPr txBox="1"/>
          <p:nvPr>
            <p:ph idx="1" type="body"/>
          </p:nvPr>
        </p:nvSpPr>
        <p:spPr>
          <a:xfrm>
            <a:off x="609600" y="1577340"/>
            <a:ext cx="10972800" cy="387798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3600">
                <a:solidFill>
                  <a:schemeClr val="lt1"/>
                </a:solidFill>
              </a:rPr>
              <a:t>A large </a:t>
            </a:r>
            <a:r>
              <a:rPr i="1" lang="en-US" sz="3600">
                <a:solidFill>
                  <a:schemeClr val="lt1"/>
                </a:solidFill>
              </a:rPr>
              <a:t>p</a:t>
            </a:r>
            <a:r>
              <a:rPr lang="en-US" sz="3600">
                <a:solidFill>
                  <a:schemeClr val="lt1"/>
                </a:solidFill>
              </a:rPr>
              <a:t>-value (&gt; 0.05) indicates weak evidence against the null hypothesis, so you fail to reject the null hypothesis.</a:t>
            </a:r>
            <a:endParaRPr/>
          </a:p>
          <a:p>
            <a:pPr indent="0" lvl="0" marL="0" rtl="0" algn="l">
              <a:spcBef>
                <a:spcPts val="0"/>
              </a:spcBef>
              <a:spcAft>
                <a:spcPts val="0"/>
              </a:spcAft>
              <a:buNone/>
            </a:pPr>
            <a:r>
              <a:rPr i="1" lang="en-US" sz="3600">
                <a:solidFill>
                  <a:schemeClr val="lt1"/>
                </a:solidFill>
              </a:rPr>
              <a:t>p</a:t>
            </a:r>
            <a:r>
              <a:rPr lang="en-US" sz="3600">
                <a:solidFill>
                  <a:schemeClr val="lt1"/>
                </a:solidFill>
              </a:rPr>
              <a:t>-values very close to the cutoff (0.05) are considered to be marginal (could go either way). Always report the </a:t>
            </a:r>
            <a:r>
              <a:rPr i="1" lang="en-US" sz="3600">
                <a:solidFill>
                  <a:schemeClr val="lt1"/>
                </a:solidFill>
              </a:rPr>
              <a:t>p</a:t>
            </a:r>
            <a:r>
              <a:rPr lang="en-US" sz="3600">
                <a:solidFill>
                  <a:schemeClr val="lt1"/>
                </a:solidFill>
              </a:rPr>
              <a:t>-value so your readers can draw their own conclusions.</a:t>
            </a:r>
            <a:endParaRPr/>
          </a:p>
          <a:p>
            <a:pPr indent="0" lvl="0" marL="0" rtl="0" algn="l">
              <a:spcBef>
                <a:spcPts val="0"/>
              </a:spcBef>
              <a:spcAft>
                <a:spcPts val="0"/>
              </a:spcAft>
              <a:buNone/>
            </a:pPr>
            <a:r>
              <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9"/>
          <p:cNvSpPr/>
          <p:nvPr/>
        </p:nvSpPr>
        <p:spPr>
          <a:xfrm>
            <a:off x="4317491" y="804672"/>
            <a:ext cx="7741919" cy="487832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 name="Google Shape;57;p9"/>
          <p:cNvSpPr/>
          <p:nvPr/>
        </p:nvSpPr>
        <p:spPr>
          <a:xfrm>
            <a:off x="685800" y="1606296"/>
            <a:ext cx="3499485" cy="3333115"/>
          </a:xfrm>
          <a:custGeom>
            <a:rect b="b" l="l" r="r" t="t"/>
            <a:pathLst>
              <a:path extrusionOk="0" h="3333115" w="3499485">
                <a:moveTo>
                  <a:pt x="2972942" y="0"/>
                </a:moveTo>
                <a:lnTo>
                  <a:pt x="0" y="0"/>
                </a:lnTo>
                <a:lnTo>
                  <a:pt x="0" y="3332987"/>
                </a:lnTo>
                <a:lnTo>
                  <a:pt x="2972942" y="3332987"/>
                </a:lnTo>
                <a:lnTo>
                  <a:pt x="3499104" y="1666493"/>
                </a:lnTo>
                <a:lnTo>
                  <a:pt x="2972942" y="0"/>
                </a:lnTo>
                <a:close/>
              </a:path>
            </a:pathLst>
          </a:custGeom>
          <a:solidFill>
            <a:srgbClr val="5858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 name="Google Shape;58;p9"/>
          <p:cNvSpPr txBox="1"/>
          <p:nvPr>
            <p:ph type="title"/>
          </p:nvPr>
        </p:nvSpPr>
        <p:spPr>
          <a:xfrm>
            <a:off x="1469516" y="2157476"/>
            <a:ext cx="1748789" cy="2056130"/>
          </a:xfrm>
          <a:prstGeom prst="rect">
            <a:avLst/>
          </a:prstGeom>
          <a:noFill/>
          <a:ln>
            <a:noFill/>
          </a:ln>
        </p:spPr>
        <p:txBody>
          <a:bodyPr anchorCtr="0" anchor="t" bIns="0" lIns="0" spcFirstLastPara="1" rIns="0" wrap="square" tIns="67300">
            <a:noAutofit/>
          </a:bodyPr>
          <a:lstStyle/>
          <a:p>
            <a:pPr indent="-9525" lvl="0" marL="21590" marR="5080" rtl="0" algn="just">
              <a:lnSpc>
                <a:spcPct val="90000"/>
              </a:lnSpc>
              <a:spcBef>
                <a:spcPts val="0"/>
              </a:spcBef>
              <a:spcAft>
                <a:spcPts val="0"/>
              </a:spcAft>
              <a:buNone/>
            </a:pPr>
            <a:r>
              <a:rPr lang="en-US" sz="3600"/>
              <a:t>If there is  problem,  there is a  solution..</a:t>
            </a:r>
            <a:endParaRPr sz="3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62" name="Shape 62"/>
        <p:cNvGrpSpPr/>
        <p:nvPr/>
      </p:nvGrpSpPr>
      <p:grpSpPr>
        <a:xfrm>
          <a:off x="0" y="0"/>
          <a:ext cx="0" cy="0"/>
          <a:chOff x="0" y="0"/>
          <a:chExt cx="0" cy="0"/>
        </a:xfrm>
      </p:grpSpPr>
      <p:sp>
        <p:nvSpPr>
          <p:cNvPr id="63" name="Google Shape;63;p10"/>
          <p:cNvSpPr/>
          <p:nvPr/>
        </p:nvSpPr>
        <p:spPr>
          <a:xfrm>
            <a:off x="0" y="0"/>
            <a:ext cx="12192000" cy="6858000"/>
          </a:xfrm>
          <a:custGeom>
            <a:rect b="b" l="l" r="r" t="t"/>
            <a:pathLst>
              <a:path extrusionOk="0" h="6858000" w="12192000">
                <a:moveTo>
                  <a:pt x="0" y="6858000"/>
                </a:moveTo>
                <a:lnTo>
                  <a:pt x="12192000" y="6858000"/>
                </a:lnTo>
                <a:lnTo>
                  <a:pt x="12192000" y="0"/>
                </a:lnTo>
                <a:lnTo>
                  <a:pt x="0" y="0"/>
                </a:lnTo>
                <a:lnTo>
                  <a:pt x="0" y="68580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 name="Google Shape;64;p10"/>
          <p:cNvSpPr txBox="1"/>
          <p:nvPr/>
        </p:nvSpPr>
        <p:spPr>
          <a:xfrm>
            <a:off x="469798" y="1758137"/>
            <a:ext cx="11253470" cy="3304540"/>
          </a:xfrm>
          <a:prstGeom prst="rect">
            <a:avLst/>
          </a:prstGeom>
          <a:noFill/>
          <a:ln>
            <a:noFill/>
          </a:ln>
        </p:spPr>
        <p:txBody>
          <a:bodyPr anchorCtr="0" anchor="t" bIns="0" lIns="0" spcFirstLastPara="1" rIns="0" wrap="square" tIns="12700">
            <a:noAutofit/>
          </a:bodyPr>
          <a:lstStyle/>
          <a:p>
            <a:pPr indent="0" lvl="0" marL="12065" marR="5080" rtl="0" algn="ctr">
              <a:lnSpc>
                <a:spcPct val="100000"/>
              </a:lnSpc>
              <a:spcBef>
                <a:spcPts val="0"/>
              </a:spcBef>
              <a:spcAft>
                <a:spcPts val="0"/>
              </a:spcAft>
              <a:buNone/>
            </a:pPr>
            <a:r>
              <a:rPr b="1" lang="en-US" sz="3600">
                <a:solidFill>
                  <a:srgbClr val="FFFF00"/>
                </a:solidFill>
                <a:latin typeface="Arial"/>
                <a:ea typeface="Arial"/>
                <a:cs typeface="Arial"/>
                <a:sym typeface="Arial"/>
              </a:rPr>
              <a:t>Data visualization </a:t>
            </a:r>
            <a:r>
              <a:rPr lang="en-US" sz="3600">
                <a:solidFill>
                  <a:srgbClr val="FFFFFF"/>
                </a:solidFill>
                <a:latin typeface="Arial"/>
                <a:ea typeface="Arial"/>
                <a:cs typeface="Arial"/>
                <a:sym typeface="Arial"/>
              </a:rPr>
              <a:t>is a general term that describes any  effort to help people understand the </a:t>
            </a:r>
            <a:r>
              <a:rPr b="1" lang="en-US" sz="3600">
                <a:solidFill>
                  <a:srgbClr val="FFFF00"/>
                </a:solidFill>
                <a:latin typeface="Arial"/>
                <a:ea typeface="Arial"/>
                <a:cs typeface="Arial"/>
                <a:sym typeface="Arial"/>
              </a:rPr>
              <a:t>significance</a:t>
            </a:r>
            <a:endParaRPr sz="3600">
              <a:solidFill>
                <a:schemeClr val="dk1"/>
              </a:solidFill>
              <a:latin typeface="Arial"/>
              <a:ea typeface="Arial"/>
              <a:cs typeface="Arial"/>
              <a:sym typeface="Arial"/>
            </a:endParaRPr>
          </a:p>
          <a:p>
            <a:pPr indent="0" lvl="0" marL="1689100" marR="0" rtl="0" algn="l">
              <a:lnSpc>
                <a:spcPct val="100000"/>
              </a:lnSpc>
              <a:spcBef>
                <a:spcPts val="5"/>
              </a:spcBef>
              <a:spcAft>
                <a:spcPts val="0"/>
              </a:spcAft>
              <a:buNone/>
            </a:pPr>
            <a:r>
              <a:rPr lang="en-US" sz="3600">
                <a:solidFill>
                  <a:srgbClr val="FFFFFF"/>
                </a:solidFill>
                <a:latin typeface="Arial"/>
                <a:ea typeface="Arial"/>
                <a:cs typeface="Arial"/>
                <a:sym typeface="Arial"/>
              </a:rPr>
              <a:t>of </a:t>
            </a:r>
            <a:r>
              <a:rPr b="1" lang="en-US" sz="3600">
                <a:solidFill>
                  <a:srgbClr val="FFFFFF"/>
                </a:solidFill>
                <a:latin typeface="Arial"/>
                <a:ea typeface="Arial"/>
                <a:cs typeface="Arial"/>
                <a:sym typeface="Arial"/>
              </a:rPr>
              <a:t>data </a:t>
            </a:r>
            <a:r>
              <a:rPr lang="en-US" sz="3600">
                <a:solidFill>
                  <a:srgbClr val="FFFFFF"/>
                </a:solidFill>
                <a:latin typeface="Arial"/>
                <a:ea typeface="Arial"/>
                <a:cs typeface="Arial"/>
                <a:sym typeface="Arial"/>
              </a:rPr>
              <a:t>by placing it in a visual context.</a:t>
            </a:r>
            <a:endParaRPr sz="3600">
              <a:solidFill>
                <a:schemeClr val="dk1"/>
              </a:solidFill>
              <a:latin typeface="Arial"/>
              <a:ea typeface="Arial"/>
              <a:cs typeface="Arial"/>
              <a:sym typeface="Arial"/>
            </a:endParaRPr>
          </a:p>
          <a:p>
            <a:pPr indent="-635" lvl="0" marL="468630" marR="460375" rtl="0" algn="ctr">
              <a:lnSpc>
                <a:spcPct val="98700"/>
              </a:lnSpc>
              <a:spcBef>
                <a:spcPts val="55"/>
              </a:spcBef>
              <a:spcAft>
                <a:spcPts val="0"/>
              </a:spcAft>
              <a:buNone/>
            </a:pPr>
            <a:r>
              <a:rPr b="1" lang="en-US" sz="3600">
                <a:solidFill>
                  <a:srgbClr val="FFFF00"/>
                </a:solidFill>
                <a:latin typeface="Arial"/>
                <a:ea typeface="Arial"/>
                <a:cs typeface="Arial"/>
                <a:sym typeface="Arial"/>
              </a:rPr>
              <a:t>Patterns</a:t>
            </a:r>
            <a:r>
              <a:rPr lang="en-US" sz="3600">
                <a:solidFill>
                  <a:srgbClr val="FFFFFF"/>
                </a:solidFill>
                <a:latin typeface="Arial"/>
                <a:ea typeface="Arial"/>
                <a:cs typeface="Arial"/>
                <a:sym typeface="Arial"/>
              </a:rPr>
              <a:t>, </a:t>
            </a:r>
            <a:r>
              <a:rPr b="1" lang="en-US" sz="3600">
                <a:solidFill>
                  <a:srgbClr val="FFFF00"/>
                </a:solidFill>
                <a:latin typeface="Arial"/>
                <a:ea typeface="Arial"/>
                <a:cs typeface="Arial"/>
                <a:sym typeface="Arial"/>
              </a:rPr>
              <a:t>trends </a:t>
            </a:r>
            <a:r>
              <a:rPr lang="en-US" sz="3600">
                <a:solidFill>
                  <a:srgbClr val="FFFFFF"/>
                </a:solidFill>
                <a:latin typeface="Arial"/>
                <a:ea typeface="Arial"/>
                <a:cs typeface="Arial"/>
                <a:sym typeface="Arial"/>
              </a:rPr>
              <a:t>and </a:t>
            </a:r>
            <a:r>
              <a:rPr b="1" lang="en-US" sz="3600">
                <a:solidFill>
                  <a:srgbClr val="FFFF00"/>
                </a:solidFill>
                <a:latin typeface="Arial"/>
                <a:ea typeface="Arial"/>
                <a:cs typeface="Arial"/>
                <a:sym typeface="Arial"/>
              </a:rPr>
              <a:t>correlations </a:t>
            </a:r>
            <a:r>
              <a:rPr lang="en-US" sz="3600">
                <a:solidFill>
                  <a:srgbClr val="FFFFFF"/>
                </a:solidFill>
                <a:latin typeface="Arial"/>
                <a:ea typeface="Arial"/>
                <a:cs typeface="Arial"/>
                <a:sym typeface="Arial"/>
              </a:rPr>
              <a:t>that might go  undetected in text-based </a:t>
            </a:r>
            <a:r>
              <a:rPr b="1" lang="en-US" sz="3600">
                <a:solidFill>
                  <a:srgbClr val="FFFFFF"/>
                </a:solidFill>
                <a:latin typeface="Arial"/>
                <a:ea typeface="Arial"/>
                <a:cs typeface="Arial"/>
                <a:sym typeface="Arial"/>
              </a:rPr>
              <a:t>data </a:t>
            </a:r>
            <a:r>
              <a:rPr lang="en-US" sz="3600">
                <a:solidFill>
                  <a:srgbClr val="FFFFFF"/>
                </a:solidFill>
                <a:latin typeface="Arial"/>
                <a:ea typeface="Arial"/>
                <a:cs typeface="Arial"/>
                <a:sym typeface="Arial"/>
              </a:rPr>
              <a:t>can be exposed and  recognized easier with data visualization </a:t>
            </a:r>
            <a:r>
              <a:rPr b="1" lang="en-US" sz="3600">
                <a:solidFill>
                  <a:srgbClr val="FFFF00"/>
                </a:solidFill>
                <a:latin typeface="Arial"/>
                <a:ea typeface="Arial"/>
                <a:cs typeface="Arial"/>
                <a:sym typeface="Arial"/>
              </a:rPr>
              <a:t>software</a:t>
            </a:r>
            <a:r>
              <a:rPr lang="en-US" sz="3600">
                <a:solidFill>
                  <a:srgbClr val="FFFFFF"/>
                </a:solidFill>
                <a:latin typeface="Arial"/>
                <a:ea typeface="Arial"/>
                <a:cs typeface="Arial"/>
                <a:sym typeface="Arial"/>
              </a:rPr>
              <a:t>.</a:t>
            </a:r>
            <a:endParaRPr sz="3600">
              <a:solidFill>
                <a:schemeClr val="dk1"/>
              </a:solidFill>
              <a:latin typeface="Arial"/>
              <a:ea typeface="Arial"/>
              <a:cs typeface="Arial"/>
              <a:sym typeface="Arial"/>
            </a:endParaRPr>
          </a:p>
        </p:txBody>
      </p:sp>
      <p:sp>
        <p:nvSpPr>
          <p:cNvPr id="65" name="Google Shape;65;p10"/>
          <p:cNvSpPr/>
          <p:nvPr/>
        </p:nvSpPr>
        <p:spPr>
          <a:xfrm>
            <a:off x="7114031" y="5053538"/>
            <a:ext cx="4823460" cy="177634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3">
            <a:alphaModFix/>
          </a:blip>
          <a:srcRect b="0" l="0" r="0" t="0"/>
          <a:stretch/>
        </p:blipFill>
        <p:spPr>
          <a:xfrm>
            <a:off x="762000" y="1066800"/>
            <a:ext cx="10134600" cy="5381625"/>
          </a:xfrm>
          <a:prstGeom prst="rect">
            <a:avLst/>
          </a:prstGeom>
          <a:noFill/>
          <a:ln>
            <a:noFill/>
          </a:ln>
        </p:spPr>
      </p:pic>
      <p:sp>
        <p:nvSpPr>
          <p:cNvPr id="71" name="Google Shape;71;p11"/>
          <p:cNvSpPr txBox="1"/>
          <p:nvPr>
            <p:ph type="title"/>
          </p:nvPr>
        </p:nvSpPr>
        <p:spPr>
          <a:xfrm>
            <a:off x="443992" y="250952"/>
            <a:ext cx="11304015" cy="430887"/>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Visualization is the Language of The Eye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2"/>
          <p:cNvSpPr/>
          <p:nvPr/>
        </p:nvSpPr>
        <p:spPr>
          <a:xfrm>
            <a:off x="3621023" y="1033272"/>
            <a:ext cx="8368283" cy="47914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 name="Google Shape;77;p12"/>
          <p:cNvSpPr/>
          <p:nvPr/>
        </p:nvSpPr>
        <p:spPr>
          <a:xfrm>
            <a:off x="552843" y="1989327"/>
            <a:ext cx="2927591" cy="2882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 name="Google Shape;78;p12"/>
          <p:cNvSpPr txBox="1"/>
          <p:nvPr>
            <p:ph type="title"/>
          </p:nvPr>
        </p:nvSpPr>
        <p:spPr>
          <a:xfrm>
            <a:off x="1197355" y="2592451"/>
            <a:ext cx="1637030" cy="1562100"/>
          </a:xfrm>
          <a:prstGeom prst="rect">
            <a:avLst/>
          </a:prstGeom>
          <a:noFill/>
          <a:ln>
            <a:noFill/>
          </a:ln>
        </p:spPr>
        <p:txBody>
          <a:bodyPr anchorCtr="0" anchor="t" bIns="0" lIns="0" spcFirstLastPara="1" rIns="0" wrap="square" tIns="74275">
            <a:noAutofit/>
          </a:bodyPr>
          <a:lstStyle/>
          <a:p>
            <a:pPr indent="0" lvl="0" marL="12065" marR="5080" rtl="0" algn="ctr">
              <a:lnSpc>
                <a:spcPct val="108055"/>
              </a:lnSpc>
              <a:spcBef>
                <a:spcPts val="0"/>
              </a:spcBef>
              <a:spcAft>
                <a:spcPts val="0"/>
              </a:spcAft>
              <a:buNone/>
            </a:pPr>
            <a:r>
              <a:rPr lang="en-US" sz="3600"/>
              <a:t>How you  can do  it?</a:t>
            </a:r>
            <a:endParaRPr sz="3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82" name="Shape 82"/>
        <p:cNvGrpSpPr/>
        <p:nvPr/>
      </p:nvGrpSpPr>
      <p:grpSpPr>
        <a:xfrm>
          <a:off x="0" y="0"/>
          <a:ext cx="0" cy="0"/>
          <a:chOff x="0" y="0"/>
          <a:chExt cx="0" cy="0"/>
        </a:xfrm>
      </p:grpSpPr>
      <p:sp>
        <p:nvSpPr>
          <p:cNvPr id="83" name="Google Shape;83;p13"/>
          <p:cNvSpPr/>
          <p:nvPr/>
        </p:nvSpPr>
        <p:spPr>
          <a:xfrm>
            <a:off x="0" y="0"/>
            <a:ext cx="12192000" cy="685799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 name="Google Shape;84;p13"/>
          <p:cNvSpPr txBox="1"/>
          <p:nvPr>
            <p:ph type="title"/>
          </p:nvPr>
        </p:nvSpPr>
        <p:spPr>
          <a:xfrm>
            <a:off x="1896236" y="112014"/>
            <a:ext cx="8399145" cy="2202180"/>
          </a:xfrm>
          <a:prstGeom prst="rect">
            <a:avLst/>
          </a:prstGeom>
          <a:noFill/>
          <a:ln>
            <a:noFill/>
          </a:ln>
        </p:spPr>
        <p:txBody>
          <a:bodyPr anchorCtr="0" anchor="t" bIns="0" lIns="0" spcFirstLastPara="1" rIns="0" wrap="square" tIns="100325">
            <a:noAutofit/>
          </a:bodyPr>
          <a:lstStyle/>
          <a:p>
            <a:pPr indent="0" lvl="0" marL="12065" marR="5080" rtl="0" algn="ctr">
              <a:lnSpc>
                <a:spcPct val="108039"/>
              </a:lnSpc>
              <a:spcBef>
                <a:spcPts val="0"/>
              </a:spcBef>
              <a:spcAft>
                <a:spcPts val="0"/>
              </a:spcAft>
              <a:buNone/>
            </a:pPr>
            <a:r>
              <a:rPr lang="en-US" sz="5100"/>
              <a:t>Best part about Data Analytics is  you have to use your full brain.</a:t>
            </a:r>
            <a:endParaRPr sz="5100"/>
          </a:p>
          <a:p>
            <a:pPr indent="0" lvl="0" marL="3810" rtl="0" algn="ctr">
              <a:lnSpc>
                <a:spcPct val="106372"/>
              </a:lnSpc>
              <a:spcBef>
                <a:spcPts val="0"/>
              </a:spcBef>
              <a:spcAft>
                <a:spcPts val="0"/>
              </a:spcAft>
              <a:buNone/>
            </a:pPr>
            <a:r>
              <a:rPr lang="en-US" sz="5100"/>
              <a:t>Left and </a:t>
            </a:r>
            <a:r>
              <a:rPr lang="en-US" sz="5100">
                <a:solidFill>
                  <a:srgbClr val="00AF50"/>
                </a:solidFill>
              </a:rPr>
              <a:t>R</a:t>
            </a:r>
            <a:r>
              <a:rPr lang="en-US" sz="5100">
                <a:solidFill>
                  <a:srgbClr val="FFC000"/>
                </a:solidFill>
              </a:rPr>
              <a:t>i</a:t>
            </a:r>
            <a:r>
              <a:rPr lang="en-US" sz="5100">
                <a:solidFill>
                  <a:srgbClr val="00AFEF"/>
                </a:solidFill>
              </a:rPr>
              <a:t>g</a:t>
            </a:r>
            <a:r>
              <a:rPr lang="en-US" sz="5100">
                <a:solidFill>
                  <a:srgbClr val="006FC0"/>
                </a:solidFill>
              </a:rPr>
              <a:t>h</a:t>
            </a:r>
            <a:r>
              <a:rPr lang="en-US" sz="5100">
                <a:solidFill>
                  <a:srgbClr val="C00000"/>
                </a:solidFill>
              </a:rPr>
              <a:t>t </a:t>
            </a:r>
            <a:r>
              <a:rPr lang="en-US" sz="5100"/>
              <a:t>brain, both.</a:t>
            </a:r>
            <a:endParaRPr sz="5100"/>
          </a:p>
        </p:txBody>
      </p:sp>
      <p:sp>
        <p:nvSpPr>
          <p:cNvPr id="85" name="Google Shape;85;p13"/>
          <p:cNvSpPr txBox="1"/>
          <p:nvPr/>
        </p:nvSpPr>
        <p:spPr>
          <a:xfrm>
            <a:off x="351536" y="4656785"/>
            <a:ext cx="2660650" cy="574675"/>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3600">
                <a:solidFill>
                  <a:srgbClr val="FFFF00"/>
                </a:solidFill>
                <a:latin typeface="Trebuchet MS"/>
                <a:ea typeface="Trebuchet MS"/>
                <a:cs typeface="Trebuchet MS"/>
                <a:sym typeface="Trebuchet MS"/>
              </a:rPr>
              <a:t>Data Analytics</a:t>
            </a:r>
            <a:endParaRPr sz="3600">
              <a:solidFill>
                <a:schemeClr val="dk1"/>
              </a:solidFill>
              <a:latin typeface="Trebuchet MS"/>
              <a:ea typeface="Trebuchet MS"/>
              <a:cs typeface="Trebuchet MS"/>
              <a:sym typeface="Trebuchet MS"/>
            </a:endParaRPr>
          </a:p>
        </p:txBody>
      </p:sp>
      <p:sp>
        <p:nvSpPr>
          <p:cNvPr id="86" name="Google Shape;86;p13"/>
          <p:cNvSpPr txBox="1"/>
          <p:nvPr/>
        </p:nvSpPr>
        <p:spPr>
          <a:xfrm>
            <a:off x="8349488" y="4656785"/>
            <a:ext cx="3335020" cy="574675"/>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US" sz="3600">
                <a:solidFill>
                  <a:srgbClr val="00AF50"/>
                </a:solidFill>
                <a:latin typeface="Trebuchet MS"/>
                <a:ea typeface="Trebuchet MS"/>
                <a:cs typeface="Trebuchet MS"/>
                <a:sym typeface="Trebuchet MS"/>
              </a:rPr>
              <a:t>Data Visualisation</a:t>
            </a:r>
            <a:endParaRPr sz="3600">
              <a:solidFill>
                <a:schemeClr val="dk1"/>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90" name="Shape 90"/>
        <p:cNvGrpSpPr/>
        <p:nvPr/>
      </p:nvGrpSpPr>
      <p:grpSpPr>
        <a:xfrm>
          <a:off x="0" y="0"/>
          <a:ext cx="0" cy="0"/>
          <a:chOff x="0" y="0"/>
          <a:chExt cx="0" cy="0"/>
        </a:xfrm>
      </p:grpSpPr>
      <p:sp>
        <p:nvSpPr>
          <p:cNvPr id="91" name="Google Shape;91;p14"/>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5"/>
          <p:cNvSpPr txBox="1"/>
          <p:nvPr>
            <p:ph idx="1" type="body"/>
          </p:nvPr>
        </p:nvSpPr>
        <p:spPr>
          <a:xfrm>
            <a:off x="609600" y="381000"/>
            <a:ext cx="10972800" cy="5628323"/>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3600">
                <a:solidFill>
                  <a:schemeClr val="lt1"/>
                </a:solidFill>
              </a:rPr>
              <a:t>Oil is valuable. If you find, collect and store oil it will remain valuable. Data is a very different thing. Data is generated when people do something. It is a record of an event. That means it starts losing value almost as soon as it is generated because it ages. We can see trends and obtain insights but to get real value from data it must be used in real time. Simply gathering and storing data is a pointless exercise.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